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07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</p:sldIdLst>
  <p:sldSz cx="14630400" cy="8229600"/>
  <p:notesSz cx="8229600" cy="146304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Poppins" panose="020B0604020202020204" charset="0"/>
      <p:regular r:id="rId23"/>
    </p:embeddedFont>
  </p:embeddedFontLst>
  <p:defaultTextStyle>
    <a:defPPr>
      <a:defRPr lang="ru-RU"/>
    </a:defPPr>
    <a:lvl1pPr marL="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531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61" autoAdjust="0"/>
    <p:restoredTop sz="94610"/>
  </p:normalViewPr>
  <p:slideViewPr>
    <p:cSldViewPr snapToGrid="0" snapToObjects="1">
      <p:cViewPr>
        <p:scale>
          <a:sx n="125" d="100"/>
          <a:sy n="125" d="100"/>
        </p:scale>
        <p:origin x="-720" y="-43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2D6F33-C9F3-466F-823E-4F423188E5FB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29F189-3AC1-4128-94D3-8E28450493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06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371531" algn="l" defTabSz="91435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4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97280" y="2556514"/>
            <a:ext cx="12435840" cy="176403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2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56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8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12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6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697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2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96441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31445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6972280" y="396240"/>
            <a:ext cx="5265421" cy="8425816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70956" y="396240"/>
            <a:ext cx="15557499" cy="8425816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1900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930114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5701" y="5288284"/>
            <a:ext cx="12435840" cy="163449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2815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563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845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12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408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69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6971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253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67815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70941" y="2305050"/>
            <a:ext cx="10411459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1826255" y="2305050"/>
            <a:ext cx="10411461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577013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2815" indent="0">
              <a:buNone/>
              <a:defRPr sz="2900" b="1"/>
            </a:lvl2pPr>
            <a:lvl3pPr marL="1305635" indent="0">
              <a:buNone/>
              <a:defRPr sz="2600" b="1"/>
            </a:lvl3pPr>
            <a:lvl4pPr marL="1958454" indent="0">
              <a:buNone/>
              <a:defRPr sz="2300" b="1"/>
            </a:lvl4pPr>
            <a:lvl5pPr marL="2611271" indent="0">
              <a:buNone/>
              <a:defRPr sz="2300" b="1"/>
            </a:lvl5pPr>
            <a:lvl6pPr marL="3264083" indent="0">
              <a:buNone/>
              <a:defRPr sz="2300" b="1"/>
            </a:lvl6pPr>
            <a:lvl7pPr marL="3916900" indent="0">
              <a:buNone/>
              <a:defRPr sz="2300" b="1"/>
            </a:lvl7pPr>
            <a:lvl8pPr marL="4569714" indent="0">
              <a:buNone/>
              <a:defRPr sz="2300" b="1"/>
            </a:lvl8pPr>
            <a:lvl9pPr marL="5222535" indent="0">
              <a:buNone/>
              <a:defRPr sz="23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731520" y="2609850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7432042" y="1842136"/>
            <a:ext cx="6466840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2815" indent="0">
              <a:buNone/>
              <a:defRPr sz="2900" b="1"/>
            </a:lvl2pPr>
            <a:lvl3pPr marL="1305635" indent="0">
              <a:buNone/>
              <a:defRPr sz="2600" b="1"/>
            </a:lvl3pPr>
            <a:lvl4pPr marL="1958454" indent="0">
              <a:buNone/>
              <a:defRPr sz="2300" b="1"/>
            </a:lvl4pPr>
            <a:lvl5pPr marL="2611271" indent="0">
              <a:buNone/>
              <a:defRPr sz="2300" b="1"/>
            </a:lvl5pPr>
            <a:lvl6pPr marL="3264083" indent="0">
              <a:buNone/>
              <a:defRPr sz="2300" b="1"/>
            </a:lvl6pPr>
            <a:lvl7pPr marL="3916900" indent="0">
              <a:buNone/>
              <a:defRPr sz="2300" b="1"/>
            </a:lvl7pPr>
            <a:lvl8pPr marL="4569714" indent="0">
              <a:buNone/>
              <a:defRPr sz="2300" b="1"/>
            </a:lvl8pPr>
            <a:lvl9pPr marL="5222535" indent="0">
              <a:buNone/>
              <a:defRPr sz="23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7432042" y="2609850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93026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02882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94506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1535" y="327660"/>
            <a:ext cx="4813301" cy="139446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20080" y="327660"/>
            <a:ext cx="8178800" cy="7023736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31535" y="1722120"/>
            <a:ext cx="4813301" cy="5629276"/>
          </a:xfrm>
        </p:spPr>
        <p:txBody>
          <a:bodyPr/>
          <a:lstStyle>
            <a:lvl1pPr marL="0" indent="0">
              <a:buNone/>
              <a:defRPr sz="2000"/>
            </a:lvl1pPr>
            <a:lvl2pPr marL="652815" indent="0">
              <a:buNone/>
              <a:defRPr sz="1700"/>
            </a:lvl2pPr>
            <a:lvl3pPr marL="1305635" indent="0">
              <a:buNone/>
              <a:defRPr sz="1400"/>
            </a:lvl3pPr>
            <a:lvl4pPr marL="1958454" indent="0">
              <a:buNone/>
              <a:defRPr sz="1300"/>
            </a:lvl4pPr>
            <a:lvl5pPr marL="2611271" indent="0">
              <a:buNone/>
              <a:defRPr sz="1300"/>
            </a:lvl5pPr>
            <a:lvl6pPr marL="3264083" indent="0">
              <a:buNone/>
              <a:defRPr sz="1300"/>
            </a:lvl6pPr>
            <a:lvl7pPr marL="3916900" indent="0">
              <a:buNone/>
              <a:defRPr sz="1300"/>
            </a:lvl7pPr>
            <a:lvl8pPr marL="4569714" indent="0">
              <a:buNone/>
              <a:defRPr sz="1300"/>
            </a:lvl8pPr>
            <a:lvl9pPr marL="5222535" indent="0">
              <a:buNone/>
              <a:defRPr sz="13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99330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2815" indent="0">
              <a:buNone/>
              <a:defRPr sz="4000"/>
            </a:lvl2pPr>
            <a:lvl3pPr marL="1305635" indent="0">
              <a:buNone/>
              <a:defRPr sz="3400"/>
            </a:lvl3pPr>
            <a:lvl4pPr marL="1958454" indent="0">
              <a:buNone/>
              <a:defRPr sz="2900"/>
            </a:lvl4pPr>
            <a:lvl5pPr marL="2611271" indent="0">
              <a:buNone/>
              <a:defRPr sz="2900"/>
            </a:lvl5pPr>
            <a:lvl6pPr marL="3264083" indent="0">
              <a:buNone/>
              <a:defRPr sz="2900"/>
            </a:lvl6pPr>
            <a:lvl7pPr marL="3916900" indent="0">
              <a:buNone/>
              <a:defRPr sz="2900"/>
            </a:lvl7pPr>
            <a:lvl8pPr marL="4569714" indent="0">
              <a:buNone/>
              <a:defRPr sz="2900"/>
            </a:lvl8pPr>
            <a:lvl9pPr marL="5222535" indent="0">
              <a:buNone/>
              <a:defRPr sz="29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2815" indent="0">
              <a:buNone/>
              <a:defRPr sz="1700"/>
            </a:lvl2pPr>
            <a:lvl3pPr marL="1305635" indent="0">
              <a:buNone/>
              <a:defRPr sz="1400"/>
            </a:lvl3pPr>
            <a:lvl4pPr marL="1958454" indent="0">
              <a:buNone/>
              <a:defRPr sz="1300"/>
            </a:lvl4pPr>
            <a:lvl5pPr marL="2611271" indent="0">
              <a:buNone/>
              <a:defRPr sz="1300"/>
            </a:lvl5pPr>
            <a:lvl6pPr marL="3264083" indent="0">
              <a:buNone/>
              <a:defRPr sz="1300"/>
            </a:lvl6pPr>
            <a:lvl7pPr marL="3916900" indent="0">
              <a:buNone/>
              <a:defRPr sz="1300"/>
            </a:lvl7pPr>
            <a:lvl8pPr marL="4569714" indent="0">
              <a:buNone/>
              <a:defRPr sz="1300"/>
            </a:lvl8pPr>
            <a:lvl9pPr marL="5222535" indent="0">
              <a:buNone/>
              <a:defRPr sz="13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174739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130562" tIns="65282" rIns="130562" bIns="65282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 vert="horz" lIns="130562" tIns="65282" rIns="130562" bIns="65282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31520" y="7627624"/>
            <a:ext cx="3413760" cy="438150"/>
          </a:xfrm>
          <a:prstGeom prst="rect">
            <a:avLst/>
          </a:prstGeom>
        </p:spPr>
        <p:txBody>
          <a:bodyPr vert="horz" lIns="130562" tIns="65282" rIns="130562" bIns="65282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3C0BB-B3FB-4707-994D-AB5BBD74F412}" type="datetimeFigureOut">
              <a:rPr lang="ru-RU" smtClean="0"/>
              <a:t>14.12.2025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998720" y="7627624"/>
            <a:ext cx="4632960" cy="438150"/>
          </a:xfrm>
          <a:prstGeom prst="rect">
            <a:avLst/>
          </a:prstGeom>
        </p:spPr>
        <p:txBody>
          <a:bodyPr vert="horz" lIns="130562" tIns="65282" rIns="130562" bIns="65282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485120" y="7627624"/>
            <a:ext cx="3413760" cy="438150"/>
          </a:xfrm>
          <a:prstGeom prst="rect">
            <a:avLst/>
          </a:prstGeom>
        </p:spPr>
        <p:txBody>
          <a:bodyPr vert="horz" lIns="130562" tIns="65282" rIns="130562" bIns="65282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236BE-61CF-4FAB-ACF5-58888B0A04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3871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  <p:sldLayoutId id="2147483726" r:id="rId19"/>
    <p:sldLayoutId id="2147483727" r:id="rId20"/>
    <p:sldLayoutId id="2147483728" r:id="rId21"/>
  </p:sldLayoutIdLst>
  <p:hf sldNum="0" hdr="0" ftr="0" dt="0"/>
  <p:txStyles>
    <p:titleStyle>
      <a:lvl1pPr algn="ctr" defTabSz="1305635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614" indent="-489614" algn="l" defTabSz="1305635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0828" indent="-408014" algn="l" defTabSz="1305635" rtl="0" eaLnBrk="1" latinLnBrk="0" hangingPunct="1">
        <a:spcBef>
          <a:spcPct val="20000"/>
        </a:spcBef>
        <a:buFont typeface="Arial" panose="020B0604020202020204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043" indent="-326405" algn="l" defTabSz="1305635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4857" indent="-326405" algn="l" defTabSz="1305635" rtl="0" eaLnBrk="1" latinLnBrk="0" hangingPunct="1">
        <a:spcBef>
          <a:spcPct val="20000"/>
        </a:spcBef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7672" indent="-326405" algn="l" defTabSz="1305635" rtl="0" eaLnBrk="1" latinLnBrk="0" hangingPunct="1">
        <a:spcBef>
          <a:spcPct val="20000"/>
        </a:spcBef>
        <a:buFont typeface="Arial" panose="020B0604020202020204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0486" indent="-326405" algn="l" defTabSz="13056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3304" indent="-326405" algn="l" defTabSz="13056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6122" indent="-326405" algn="l" defTabSz="13056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48940" indent="-326405" algn="l" defTabSz="1305635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30563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2815" algn="l" defTabSz="130563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5635" algn="l" defTabSz="130563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8454" algn="l" defTabSz="130563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1271" algn="l" defTabSz="130563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4083" algn="l" defTabSz="130563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6900" algn="l" defTabSz="130563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69714" algn="l" defTabSz="130563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2535" algn="l" defTabSz="130563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131" y="2994185"/>
            <a:ext cx="7845742" cy="1666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550"/>
              </a:lnSpc>
            </a:pPr>
            <a:r>
              <a:rPr lang="en-US" sz="5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Fitness Club Membership Management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49131" y="4938713"/>
            <a:ext cx="784574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Database Project: Implementation of a relational database using PostgreSQL.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30" y="2453403"/>
            <a:ext cx="6665952" cy="833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550"/>
              </a:lnSpc>
            </a:pPr>
            <a:r>
              <a:rPr lang="en-US" sz="5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Database Views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649131" y="3657482"/>
            <a:ext cx="1333214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Views were created to simplify complex queries and provide personalized reports.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49130" y="4329708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Active Members: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A list of members with active subscriptions.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49130" y="4691302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Active Subscriptions: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Current and pending subscriptions.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49130" y="5052893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Class Occupancy Summary: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Overview of class attendance.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9130" y="5414487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Trainer Schedule: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Each trainer's availability.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549040" y="4329709"/>
            <a:ext cx="64398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Payment Summaries: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General information about financial inflows.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549040" y="4988004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Members Without Visits: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For identifying inactive users.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549040" y="5349598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Expired Subscriptions: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A list for renewal or deletion.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950370" y="3581162"/>
            <a:ext cx="8799670" cy="1493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550"/>
              </a:lnSpc>
            </a:pPr>
            <a:r>
              <a:rPr lang="en-US" sz="9600" dirty="0" smtClean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Question Time!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410324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75010" y="3581162"/>
            <a:ext cx="8799670" cy="1493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550"/>
              </a:lnSpc>
            </a:pPr>
            <a:r>
              <a:rPr lang="en-US" sz="9600" dirty="0" smtClean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Thanks for attention!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85881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4630400" cy="23185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131" y="3236238"/>
            <a:ext cx="13332142" cy="1666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550"/>
              </a:lnSpc>
            </a:pPr>
            <a:r>
              <a:rPr lang="en-US" sz="5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Project Overview: Fitness Club Database Development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49130" y="5180767"/>
            <a:ext cx="4320421" cy="2130982"/>
          </a:xfrm>
          <a:prstGeom prst="roundRect">
            <a:avLst>
              <a:gd name="adj" fmla="val 5149"/>
            </a:avLst>
          </a:prstGeom>
          <a:solidFill>
            <a:srgbClr val="FFFFFF"/>
          </a:solidFill>
          <a:ln w="22860">
            <a:solidFill>
              <a:srgbClr val="D2C5C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6269" y="5180767"/>
            <a:ext cx="91440" cy="2130982"/>
          </a:xfrm>
          <a:prstGeom prst="roundRect">
            <a:avLst>
              <a:gd name="adj" fmla="val 304279"/>
            </a:avLst>
          </a:prstGeom>
          <a:solidFill>
            <a:srgbClr val="C7A2AC"/>
          </a:solidFill>
          <a:ln/>
        </p:spPr>
      </p:sp>
      <p:sp>
        <p:nvSpPr>
          <p:cNvPr id="6" name="Text 3"/>
          <p:cNvSpPr/>
          <p:nvPr/>
        </p:nvSpPr>
        <p:spPr>
          <a:xfrm>
            <a:off x="925951" y="5389007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Objective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925949" y="5916693"/>
            <a:ext cx="3835360" cy="89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Developed a relational database for comprehensive management of fitness club operations.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5154932" y="5180767"/>
            <a:ext cx="4320421" cy="2130982"/>
          </a:xfrm>
          <a:prstGeom prst="roundRect">
            <a:avLst>
              <a:gd name="adj" fmla="val 5149"/>
            </a:avLst>
          </a:prstGeom>
          <a:solidFill>
            <a:srgbClr val="FFFFFF"/>
          </a:solidFill>
          <a:ln w="22860">
            <a:solidFill>
              <a:srgbClr val="D2C5C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132070" y="5180767"/>
            <a:ext cx="91440" cy="2130982"/>
          </a:xfrm>
          <a:prstGeom prst="roundRect">
            <a:avLst>
              <a:gd name="adj" fmla="val 304279"/>
            </a:avLst>
          </a:prstGeom>
          <a:solidFill>
            <a:srgbClr val="C7A2AC"/>
          </a:solidFill>
          <a:ln/>
        </p:spPr>
      </p:sp>
      <p:sp>
        <p:nvSpPr>
          <p:cNvPr id="10" name="Text 7"/>
          <p:cNvSpPr/>
          <p:nvPr/>
        </p:nvSpPr>
        <p:spPr>
          <a:xfrm>
            <a:off x="5431751" y="5389007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Scope of Functionality</a:t>
            </a:r>
            <a:endParaRPr lang="en-US" sz="2600" dirty="0"/>
          </a:p>
        </p:txBody>
      </p:sp>
      <p:sp>
        <p:nvSpPr>
          <p:cNvPr id="11" name="Text 8"/>
          <p:cNvSpPr/>
          <p:nvPr/>
        </p:nvSpPr>
        <p:spPr>
          <a:xfrm>
            <a:off x="5431750" y="5916693"/>
            <a:ext cx="3835360" cy="1186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Includes management of members, memberships, subscriptions, trainers, classes, attendance, payments, and locker assignments.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9660732" y="5180767"/>
            <a:ext cx="4320421" cy="2130982"/>
          </a:xfrm>
          <a:prstGeom prst="roundRect">
            <a:avLst>
              <a:gd name="adj" fmla="val 5149"/>
            </a:avLst>
          </a:prstGeom>
          <a:solidFill>
            <a:srgbClr val="FFFFFF"/>
          </a:solidFill>
          <a:ln w="22860">
            <a:solidFill>
              <a:srgbClr val="D2C5C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637870" y="5180767"/>
            <a:ext cx="91440" cy="2130982"/>
          </a:xfrm>
          <a:prstGeom prst="roundRect">
            <a:avLst>
              <a:gd name="adj" fmla="val 304279"/>
            </a:avLst>
          </a:prstGeom>
          <a:solidFill>
            <a:srgbClr val="C7A2AC"/>
          </a:solidFill>
          <a:ln/>
        </p:spPr>
      </p:sp>
      <p:sp>
        <p:nvSpPr>
          <p:cNvPr id="14" name="Text 11"/>
          <p:cNvSpPr/>
          <p:nvPr/>
        </p:nvSpPr>
        <p:spPr>
          <a:xfrm>
            <a:off x="9937553" y="5389007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Implementation</a:t>
            </a:r>
            <a:endParaRPr lang="en-US" sz="2600" dirty="0"/>
          </a:p>
        </p:txBody>
      </p:sp>
      <p:sp>
        <p:nvSpPr>
          <p:cNvPr id="15" name="Text 12"/>
          <p:cNvSpPr/>
          <p:nvPr/>
        </p:nvSpPr>
        <p:spPr>
          <a:xfrm>
            <a:off x="9937552" y="5916693"/>
            <a:ext cx="3835360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All business logic is implemented directly using SQL for integrity and performance.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1048" y="350067"/>
            <a:ext cx="11813978" cy="833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550"/>
              </a:lnSpc>
            </a:pPr>
            <a:r>
              <a:rPr lang="en-US" sz="5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Database Schema: Normalized Structure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155276" y="2442722"/>
            <a:ext cx="10797797" cy="576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system's foundation is a normalized relational 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schema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, </a:t>
            </a:r>
            <a:endParaRPr lang="en-US" sz="1400" dirty="0">
              <a:solidFill>
                <a:srgbClr val="6E6666"/>
              </a:solidFill>
              <a:latin typeface="Poppins" pitchFamily="34" charset="0"/>
              <a:ea typeface="Poppins" pitchFamily="34" charset="-122"/>
              <a:cs typeface="Poppins" pitchFamily="34" charset="-120"/>
            </a:endParaRPr>
          </a:p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ensuring 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data integrity and minimizing redundancy.</a:t>
            </a:r>
            <a:endParaRPr lang="en-US" sz="1400" dirty="0"/>
          </a:p>
        </p:txBody>
      </p:sp>
      <p:sp>
        <p:nvSpPr>
          <p:cNvPr id="47" name="Text 39"/>
          <p:cNvSpPr/>
          <p:nvPr/>
        </p:nvSpPr>
        <p:spPr>
          <a:xfrm>
            <a:off x="155276" y="4941233"/>
            <a:ext cx="1333214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Relationships between the 9 main </a:t>
            </a:r>
            <a:endParaRPr lang="en-US" sz="1400" dirty="0">
              <a:solidFill>
                <a:srgbClr val="6E6666"/>
              </a:solidFill>
              <a:latin typeface="Poppins" pitchFamily="34" charset="0"/>
              <a:ea typeface="Poppins" pitchFamily="34" charset="-122"/>
              <a:cs typeface="Poppins" pitchFamily="34" charset="-120"/>
            </a:endParaRPr>
          </a:p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tables 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are defined using primary and foreign keys.</a:t>
            </a:r>
            <a:endParaRPr lang="en-US" sz="1400" dirty="0"/>
          </a:p>
        </p:txBody>
      </p:sp>
      <p:pic>
        <p:nvPicPr>
          <p:cNvPr id="1026" name="Picture 2" descr="C:\Users\Ivan\Downloads\er_diagra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036" y="939510"/>
            <a:ext cx="8134350" cy="6981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330" y="426125"/>
            <a:ext cx="5568672" cy="696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450"/>
              </a:lnSpc>
            </a:pPr>
            <a:r>
              <a:rPr lang="en-US" sz="43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Data Integrity Rules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542331" y="1431966"/>
            <a:ext cx="13545741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</a:pP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 comprehensive set of integrity rules has been implemented to ensure data reliability.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542331" y="1993464"/>
            <a:ext cx="6583918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1950"/>
              </a:lnSpc>
              <a:buSzPct val="100000"/>
              <a:buChar char="•"/>
            </a:pPr>
            <a:r>
              <a:rPr lang="en-US" sz="11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Primary Keys:</a:t>
            </a: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Guarantee the uniqueness of records across all tables.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42331" y="2295407"/>
            <a:ext cx="6583918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1950"/>
              </a:lnSpc>
              <a:buSzPct val="100000"/>
              <a:buChar char="•"/>
            </a:pPr>
            <a:r>
              <a:rPr lang="en-US" sz="11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Foreign Keys:</a:t>
            </a: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Maintain referential integrity between related tables.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42331" y="2597348"/>
            <a:ext cx="6583918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83" indent="-342883">
              <a:lnSpc>
                <a:spcPts val="1950"/>
              </a:lnSpc>
              <a:buSzPct val="100000"/>
              <a:buChar char="•"/>
            </a:pPr>
            <a:r>
              <a:rPr lang="en-US" sz="11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Unique Constraints:</a:t>
            </a: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Applied to fields such as email and locker assignments per member.</a:t>
            </a:r>
            <a:endParaRPr lang="en-US" sz="11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772" y="2028349"/>
            <a:ext cx="6583918" cy="3764518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74740" y="5030001"/>
            <a:ext cx="2784277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2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CHECK Constraints: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74739" y="5974957"/>
            <a:ext cx="13313331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1950"/>
              </a:lnSpc>
              <a:buSzPct val="100000"/>
              <a:buChar char="•"/>
            </a:pP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Positive payment amounts.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74736" y="6302336"/>
            <a:ext cx="13313331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1950"/>
              </a:lnSpc>
              <a:buSzPct val="100000"/>
              <a:buChar char="•"/>
            </a:pP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Valid date and time ranges.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74738" y="6561925"/>
            <a:ext cx="13313331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1950"/>
              </a:lnSpc>
              <a:buSzPct val="100000"/>
              <a:buChar char="•"/>
            </a:pP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Positive class capacity.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774741" y="6842024"/>
            <a:ext cx="13313331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1950"/>
              </a:lnSpc>
              <a:buSzPct val="100000"/>
              <a:buChar char="•"/>
            </a:pP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No duplicate attendance for a member within the same schedule.</a:t>
            </a:r>
            <a:endParaRPr lang="en-US" sz="1100" dirty="0"/>
          </a:p>
        </p:txBody>
      </p:sp>
      <p:sp>
        <p:nvSpPr>
          <p:cNvPr id="13" name="Shape 10"/>
          <p:cNvSpPr/>
          <p:nvPr/>
        </p:nvSpPr>
        <p:spPr>
          <a:xfrm>
            <a:off x="583893" y="5088537"/>
            <a:ext cx="22861" cy="2020610"/>
          </a:xfrm>
          <a:prstGeom prst="rect">
            <a:avLst/>
          </a:prstGeom>
          <a:solidFill>
            <a:srgbClr val="C7A2AC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8" y="2458523"/>
            <a:ext cx="8800029" cy="833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550"/>
              </a:lnSpc>
            </a:pPr>
            <a:r>
              <a:rPr lang="en-US" sz="5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Test Data and Its Significance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649131" y="3662602"/>
            <a:ext cx="1333214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Realistic test data has been inserted to verify functionality and test queries.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49130" y="4353282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Data Completeness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649129" y="4880968"/>
            <a:ext cx="4289466" cy="89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data covers all entities and their relationships, ensuring comprehensive testing.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170409" y="4353282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Meaningful Testing</a:t>
            </a:r>
            <a:endParaRPr lang="en-US" sz="2600" dirty="0"/>
          </a:p>
        </p:txBody>
      </p:sp>
      <p:sp>
        <p:nvSpPr>
          <p:cNvPr id="7" name="Text 5"/>
          <p:cNvSpPr/>
          <p:nvPr/>
        </p:nvSpPr>
        <p:spPr>
          <a:xfrm>
            <a:off x="5170408" y="4880968"/>
            <a:ext cx="4289466" cy="89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Allows for meaningful testing of queries and transactions in conditions close to real-world scenarios.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91689" y="4353282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Realism</a:t>
            </a:r>
            <a:endParaRPr lang="en-US" sz="2600" dirty="0"/>
          </a:p>
        </p:txBody>
      </p:sp>
      <p:sp>
        <p:nvSpPr>
          <p:cNvPr id="9" name="Text 7"/>
          <p:cNvSpPr/>
          <p:nvPr/>
        </p:nvSpPr>
        <p:spPr>
          <a:xfrm>
            <a:off x="9691686" y="4880968"/>
            <a:ext cx="4289584" cy="89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generated data simulates the behavior of a real fitness club for accurate performance evaluation.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811" y="461486"/>
            <a:ext cx="12356782" cy="722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650"/>
              </a:lnSpc>
            </a:pPr>
            <a:r>
              <a:rPr lang="en-US" sz="46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Basic SQL Queries: Retrieving Core Information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562811" y="1505427"/>
            <a:ext cx="13504782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3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Queries have been developed to extract key information about club operations.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562811" y="1943576"/>
            <a:ext cx="643294" cy="1036320"/>
          </a:xfrm>
          <a:prstGeom prst="roundRect">
            <a:avLst>
              <a:gd name="adj" fmla="val 360015"/>
            </a:avLst>
          </a:prstGeom>
          <a:solidFill>
            <a:srgbClr val="ECDFE3"/>
          </a:solidFill>
          <a:ln/>
        </p:spPr>
      </p:sp>
      <p:sp>
        <p:nvSpPr>
          <p:cNvPr id="5" name="Text 3"/>
          <p:cNvSpPr/>
          <p:nvPr/>
        </p:nvSpPr>
        <p:spPr>
          <a:xfrm>
            <a:off x="763788" y="2311003"/>
            <a:ext cx="241221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1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1366837" y="2104312"/>
            <a:ext cx="2954298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3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List of Active Members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1366837" y="2561868"/>
            <a:ext cx="12700754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3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Retrieve a list of all members with active subscriptions.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562811" y="3140632"/>
            <a:ext cx="643294" cy="1036320"/>
          </a:xfrm>
          <a:prstGeom prst="roundRect">
            <a:avLst>
              <a:gd name="adj" fmla="val 360015"/>
            </a:avLst>
          </a:prstGeom>
          <a:solidFill>
            <a:srgbClr val="ECDFE3"/>
          </a:solidFill>
          <a:ln/>
        </p:spPr>
      </p:sp>
      <p:sp>
        <p:nvSpPr>
          <p:cNvPr id="9" name="Text 7"/>
          <p:cNvSpPr/>
          <p:nvPr/>
        </p:nvSpPr>
        <p:spPr>
          <a:xfrm>
            <a:off x="763788" y="3508059"/>
            <a:ext cx="241221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2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1366837" y="3301366"/>
            <a:ext cx="4175642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3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Member Subscriptions and Plans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366837" y="3758922"/>
            <a:ext cx="12700754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3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Information on each member's current plans and subscription status.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562811" y="4337686"/>
            <a:ext cx="643294" cy="1036320"/>
          </a:xfrm>
          <a:prstGeom prst="roundRect">
            <a:avLst>
              <a:gd name="adj" fmla="val 360015"/>
            </a:avLst>
          </a:prstGeom>
          <a:solidFill>
            <a:srgbClr val="ECDFE3"/>
          </a:solidFill>
          <a:ln/>
        </p:spPr>
      </p:sp>
      <p:sp>
        <p:nvSpPr>
          <p:cNvPr id="13" name="Text 11"/>
          <p:cNvSpPr/>
          <p:nvPr/>
        </p:nvSpPr>
        <p:spPr>
          <a:xfrm>
            <a:off x="763788" y="4705113"/>
            <a:ext cx="241221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3</a:t>
            </a: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1366837" y="4498420"/>
            <a:ext cx="3660578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3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Class Schedule with Trainers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1366837" y="4955977"/>
            <a:ext cx="12700754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3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Full schedule of all classes, including information about the lead trainers.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562811" y="5534740"/>
            <a:ext cx="643294" cy="1036320"/>
          </a:xfrm>
          <a:prstGeom prst="roundRect">
            <a:avLst>
              <a:gd name="adj" fmla="val 360015"/>
            </a:avLst>
          </a:prstGeom>
          <a:solidFill>
            <a:srgbClr val="ECDFE3"/>
          </a:solidFill>
          <a:ln/>
        </p:spPr>
      </p:sp>
      <p:sp>
        <p:nvSpPr>
          <p:cNvPr id="17" name="Text 15"/>
          <p:cNvSpPr/>
          <p:nvPr/>
        </p:nvSpPr>
        <p:spPr>
          <a:xfrm>
            <a:off x="763788" y="5902167"/>
            <a:ext cx="241221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4</a:t>
            </a: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1366837" y="5695476"/>
            <a:ext cx="3642122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3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Member Attendance History</a:t>
            </a:r>
            <a:endParaRPr lang="en-US" sz="2300" dirty="0"/>
          </a:p>
        </p:txBody>
      </p:sp>
      <p:sp>
        <p:nvSpPr>
          <p:cNvPr id="19" name="Text 17"/>
          <p:cNvSpPr/>
          <p:nvPr/>
        </p:nvSpPr>
        <p:spPr>
          <a:xfrm>
            <a:off x="1366837" y="6153031"/>
            <a:ext cx="12700754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3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Detailed record of each member's class attendance.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562811" y="6731794"/>
            <a:ext cx="643294" cy="1036320"/>
          </a:xfrm>
          <a:prstGeom prst="roundRect">
            <a:avLst>
              <a:gd name="adj" fmla="val 360015"/>
            </a:avLst>
          </a:prstGeom>
          <a:solidFill>
            <a:srgbClr val="ECDFE3"/>
          </a:solidFill>
          <a:ln/>
        </p:spPr>
      </p:sp>
      <p:sp>
        <p:nvSpPr>
          <p:cNvPr id="21" name="Text 19"/>
          <p:cNvSpPr/>
          <p:nvPr/>
        </p:nvSpPr>
        <p:spPr>
          <a:xfrm>
            <a:off x="763788" y="7099221"/>
            <a:ext cx="241221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5</a:t>
            </a: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1366838" y="6892530"/>
            <a:ext cx="2889885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3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Payment History</a:t>
            </a:r>
            <a:endParaRPr lang="en-US" sz="2300" dirty="0"/>
          </a:p>
        </p:txBody>
      </p:sp>
      <p:sp>
        <p:nvSpPr>
          <p:cNvPr id="23" name="Text 21"/>
          <p:cNvSpPr/>
          <p:nvPr/>
        </p:nvSpPr>
        <p:spPr>
          <a:xfrm>
            <a:off x="1366837" y="7350085"/>
            <a:ext cx="12700754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3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Records of all payments made by each club member.</a:t>
            </a:r>
            <a:endParaRPr 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30" y="2366606"/>
            <a:ext cx="10482978" cy="833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550"/>
              </a:lnSpc>
            </a:pPr>
            <a:r>
              <a:rPr lang="en-US" sz="5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Advanced SQL Queries for Analysis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649131" y="3477935"/>
            <a:ext cx="1333214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Using complex SQL constructs for in-depth data analysis and report generation.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49130" y="4168616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Data Aggregation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649130" y="4770478"/>
            <a:ext cx="6439853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Using </a:t>
            </a:r>
            <a:r>
              <a:rPr lang="en-US" sz="1400" dirty="0">
                <a:solidFill>
                  <a:srgbClr val="6E666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GROUP BY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and </a:t>
            </a:r>
            <a:r>
              <a:rPr lang="en-US" sz="1400" dirty="0">
                <a:solidFill>
                  <a:srgbClr val="6E666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HAVING</a:t>
            </a: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for statistical reports.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49130" y="5139690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Class occupancy and attendance statistics.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9130" y="5501284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Total payment amount for each member.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549041" y="4168616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Advanced Reporting</a:t>
            </a:r>
            <a:endParaRPr lang="en-US" sz="2600" dirty="0"/>
          </a:p>
        </p:txBody>
      </p:sp>
      <p:sp>
        <p:nvSpPr>
          <p:cNvPr id="9" name="Text 7"/>
          <p:cNvSpPr/>
          <p:nvPr/>
        </p:nvSpPr>
        <p:spPr>
          <a:xfrm>
            <a:off x="7549040" y="4770477"/>
            <a:ext cx="64398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Reports based on Common Table Expressions (CTE) for complex logic.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549040" y="5428775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83" indent="-342883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Window functions for ranking the most active members.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4946" y="404574"/>
            <a:ext cx="10509410" cy="660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00"/>
              </a:lnSpc>
            </a:pPr>
            <a:r>
              <a:rPr lang="en-US" sz="4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Transactions: Ensuring Operational Integrity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514946" y="1359695"/>
            <a:ext cx="13600509" cy="235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Transactions ensure that multi-step operations are performed atomically, maintaining data integrity.</a:t>
            </a:r>
            <a:endParaRPr lang="en-US" sz="1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46" y="1760578"/>
            <a:ext cx="441365" cy="1143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03352" y="1907619"/>
            <a:ext cx="2643664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Start Transaction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103352" y="2326243"/>
            <a:ext cx="13012102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100" dirty="0">
                <a:solidFill>
                  <a:srgbClr val="6E666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BEGIN</a:t>
            </a: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: Initialization of an operation sequence.</a:t>
            </a:r>
            <a:endParaRPr lang="en-US" sz="11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569" y="2863334"/>
            <a:ext cx="441365" cy="11430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23974" y="3010377"/>
            <a:ext cx="2643664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Create Member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1323975" y="3429000"/>
            <a:ext cx="12791480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100" dirty="0">
                <a:solidFill>
                  <a:srgbClr val="6E666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INSERT INTO Member ...</a:t>
            </a: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: Adding a new member.</a:t>
            </a:r>
            <a:endParaRPr lang="en-US" sz="11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311" y="3966091"/>
            <a:ext cx="441365" cy="114300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44717" y="4113133"/>
            <a:ext cx="2643664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Create Subscription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1544717" y="4531758"/>
            <a:ext cx="12570738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100" dirty="0">
                <a:solidFill>
                  <a:srgbClr val="6E666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INSERT INTO Subscription ...</a:t>
            </a: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: Associating a member with a plan.</a:t>
            </a:r>
            <a:endParaRPr lang="en-US" sz="11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935" y="5068848"/>
            <a:ext cx="441365" cy="114300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765341" y="5215890"/>
            <a:ext cx="2643664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Record Payment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1765341" y="5634515"/>
            <a:ext cx="12350115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100" dirty="0">
                <a:solidFill>
                  <a:srgbClr val="6E666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INSERT INTO Payment ...</a:t>
            </a: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: Recording a financial transaction.</a:t>
            </a:r>
            <a:endParaRPr lang="en-US" sz="11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311" y="6171605"/>
            <a:ext cx="441365" cy="114300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544717" y="6318647"/>
            <a:ext cx="2643664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Complete Transaction</a:t>
            </a:r>
            <a:endParaRPr lang="en-US" sz="2000" dirty="0"/>
          </a:p>
        </p:txBody>
      </p:sp>
      <p:sp>
        <p:nvSpPr>
          <p:cNvPr id="18" name="Text 11"/>
          <p:cNvSpPr/>
          <p:nvPr/>
        </p:nvSpPr>
        <p:spPr>
          <a:xfrm>
            <a:off x="1544717" y="6737272"/>
            <a:ext cx="12570738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100" dirty="0">
                <a:solidFill>
                  <a:srgbClr val="6E666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COMMIT</a:t>
            </a: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: Confirming all changes if no errors occur.</a:t>
            </a:r>
            <a:endParaRPr lang="en-US" sz="1100" dirty="0"/>
          </a:p>
        </p:txBody>
      </p:sp>
      <p:sp>
        <p:nvSpPr>
          <p:cNvPr id="19" name="Text 12"/>
          <p:cNvSpPr/>
          <p:nvPr/>
        </p:nvSpPr>
        <p:spPr>
          <a:xfrm>
            <a:off x="735571" y="7458313"/>
            <a:ext cx="13379886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50"/>
              </a:lnSpc>
            </a:pP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</a:t>
            </a:r>
            <a:r>
              <a:rPr lang="en-US" sz="1100" dirty="0">
                <a:solidFill>
                  <a:srgbClr val="6E666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ROLLBACK</a:t>
            </a:r>
            <a:r>
              <a:rPr lang="en-US" sz="11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example demonstrates error handling and maintaining data consistency upon failure.</a:t>
            </a:r>
            <a:endParaRPr lang="en-US" sz="1100" dirty="0"/>
          </a:p>
        </p:txBody>
      </p:sp>
      <p:sp>
        <p:nvSpPr>
          <p:cNvPr id="20" name="Shape 13"/>
          <p:cNvSpPr/>
          <p:nvPr/>
        </p:nvSpPr>
        <p:spPr>
          <a:xfrm>
            <a:off x="514946" y="7292817"/>
            <a:ext cx="15240" cy="574000"/>
          </a:xfrm>
          <a:prstGeom prst="rect">
            <a:avLst/>
          </a:prstGeom>
          <a:solidFill>
            <a:srgbClr val="C7A2AC"/>
          </a:solidFill>
          <a:ln/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30" y="2018586"/>
            <a:ext cx="10832902" cy="833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550"/>
              </a:lnSpc>
            </a:pPr>
            <a:r>
              <a:rPr lang="en-US" sz="5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Indexing: Performance Optimization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649131" y="3129916"/>
            <a:ext cx="1333214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Indexes were strategically added to speed up frequently used queries and reports.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649129" y="3635216"/>
            <a:ext cx="6573322" cy="1195150"/>
          </a:xfrm>
          <a:prstGeom prst="roundRect">
            <a:avLst>
              <a:gd name="adj" fmla="val 37248"/>
            </a:avLst>
          </a:prstGeom>
          <a:solidFill>
            <a:srgbClr val="ECDFE3"/>
          </a:solidFill>
          <a:ln/>
        </p:spPr>
      </p:sp>
      <p:sp>
        <p:nvSpPr>
          <p:cNvPr id="5" name="Text 3"/>
          <p:cNvSpPr/>
          <p:nvPr/>
        </p:nvSpPr>
        <p:spPr>
          <a:xfrm>
            <a:off x="834511" y="3820597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Member Fields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834509" y="4348283"/>
            <a:ext cx="620256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Member's email and last name for quick searches.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7407833" y="3635216"/>
            <a:ext cx="6573442" cy="1195150"/>
          </a:xfrm>
          <a:prstGeom prst="roundRect">
            <a:avLst>
              <a:gd name="adj" fmla="val 37248"/>
            </a:avLst>
          </a:prstGeom>
          <a:solidFill>
            <a:srgbClr val="ECDFE3"/>
          </a:solidFill>
          <a:ln/>
        </p:spPr>
      </p:sp>
      <p:sp>
        <p:nvSpPr>
          <p:cNvPr id="8" name="Text 6"/>
          <p:cNvSpPr/>
          <p:nvPr/>
        </p:nvSpPr>
        <p:spPr>
          <a:xfrm>
            <a:off x="7593212" y="3820597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Subscriptions</a:t>
            </a:r>
            <a:endParaRPr lang="en-US" sz="2600" dirty="0"/>
          </a:p>
        </p:txBody>
      </p:sp>
      <p:sp>
        <p:nvSpPr>
          <p:cNvPr id="9" name="Text 7"/>
          <p:cNvSpPr/>
          <p:nvPr/>
        </p:nvSpPr>
        <p:spPr>
          <a:xfrm>
            <a:off x="7593212" y="4348283"/>
            <a:ext cx="620268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Member and subscription status for tracking active memberships.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649129" y="5015747"/>
            <a:ext cx="6573322" cy="1195150"/>
          </a:xfrm>
          <a:prstGeom prst="roundRect">
            <a:avLst>
              <a:gd name="adj" fmla="val 37248"/>
            </a:avLst>
          </a:prstGeom>
          <a:solidFill>
            <a:srgbClr val="ECDFE3"/>
          </a:solidFill>
          <a:ln/>
        </p:spPr>
      </p:sp>
      <p:sp>
        <p:nvSpPr>
          <p:cNvPr id="11" name="Text 9"/>
          <p:cNvSpPr/>
          <p:nvPr/>
        </p:nvSpPr>
        <p:spPr>
          <a:xfrm>
            <a:off x="834511" y="5201126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Schedule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834509" y="5728811"/>
            <a:ext cx="620256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Class start time for effective planning.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7407833" y="5015747"/>
            <a:ext cx="6573442" cy="1195150"/>
          </a:xfrm>
          <a:prstGeom prst="roundRect">
            <a:avLst>
              <a:gd name="adj" fmla="val 37248"/>
            </a:avLst>
          </a:prstGeom>
          <a:solidFill>
            <a:srgbClr val="ECDFE3"/>
          </a:solidFill>
          <a:ln/>
        </p:spPr>
      </p:sp>
      <p:sp>
        <p:nvSpPr>
          <p:cNvPr id="14" name="Text 12"/>
          <p:cNvSpPr/>
          <p:nvPr/>
        </p:nvSpPr>
        <p:spPr>
          <a:xfrm>
            <a:off x="7593212" y="5201126"/>
            <a:ext cx="3332917" cy="41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6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Foreign Keys</a:t>
            </a:r>
            <a:endParaRPr lang="en-US" sz="2600" dirty="0"/>
          </a:p>
        </p:txBody>
      </p:sp>
      <p:sp>
        <p:nvSpPr>
          <p:cNvPr id="15" name="Text 13"/>
          <p:cNvSpPr/>
          <p:nvPr/>
        </p:nvSpPr>
        <p:spPr>
          <a:xfrm>
            <a:off x="7593212" y="5728811"/>
            <a:ext cx="620268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Keys for attendance and payments to speed up table joins.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657</Words>
  <Application>Microsoft Office PowerPoint</Application>
  <PresentationFormat>Произвольный</PresentationFormat>
  <Paragraphs>104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Baskervville</vt:lpstr>
      <vt:lpstr>Consolas</vt:lpstr>
      <vt:lpstr>Calibri</vt:lpstr>
      <vt:lpstr>Poppins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Ivan</dc:creator>
  <cp:lastModifiedBy>Ivan</cp:lastModifiedBy>
  <cp:revision>6</cp:revision>
  <dcterms:created xsi:type="dcterms:W3CDTF">2025-12-14T13:49:11Z</dcterms:created>
  <dcterms:modified xsi:type="dcterms:W3CDTF">2025-12-14T14:47:35Z</dcterms:modified>
</cp:coreProperties>
</file>